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2" r:id="rId1"/>
  </p:sldMasterIdLst>
  <p:sldIdLst>
    <p:sldId id="256" r:id="rId2"/>
    <p:sldId id="257" r:id="rId3"/>
    <p:sldId id="274" r:id="rId4"/>
    <p:sldId id="276" r:id="rId5"/>
    <p:sldId id="277" r:id="rId6"/>
    <p:sldId id="278" r:id="rId7"/>
    <p:sldId id="279" r:id="rId8"/>
    <p:sldId id="264" r:id="rId9"/>
    <p:sldId id="258" r:id="rId10"/>
    <p:sldId id="273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E73BEA-2041-4606-9703-AA51F9B3708F}" v="8" dt="2023-09-19T21:52:54.2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37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5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2900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1406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727038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7121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5101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3434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55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7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83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17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89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25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6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38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4800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553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  <p:sldLayoutId id="2147483858" r:id="rId16"/>
    <p:sldLayoutId id="2147483859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s://www.instragram.com/miamibeachadult/&#160;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s://twitter.com/miamibeachadult&#160;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www.miamibeachadult.com" TargetMode="External"/><Relationship Id="rId4" Type="http://schemas.openxmlformats.org/officeDocument/2006/relationships/hyperlink" Target="https://www.facebook.com/MiamiBeachAdult/" TargetMode="External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burlingtonenglish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ollaborationportal.dadeschools.net/departments/9410/training/Focus/adulted/Document%20Library/Forms/All%20Documents%20View.aspx?RootFolder=%2fdepartments%2f9410%2ftraining%2fFocus%2fadulted%2fDocument%20Library%2fFocus%20V11%20Gradebook%20Tutorials&amp;FolderCTID=0x012000B32911A2AA2A114C87F344A3052752AC" TargetMode="External"/><Relationship Id="rId3" Type="http://schemas.openxmlformats.org/officeDocument/2006/relationships/hyperlink" Target="NULL" TargetMode="External"/><Relationship Id="rId7" Type="http://schemas.openxmlformats.org/officeDocument/2006/relationships/hyperlink" Target="http://www.bluappl.dadeschools.net/" TargetMode="External"/><Relationship Id="rId12" Type="http://schemas.openxmlformats.org/officeDocument/2006/relationships/image" Target="../media/image3.png"/><Relationship Id="rId2" Type="http://schemas.openxmlformats.org/officeDocument/2006/relationships/hyperlink" Target="NUL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urlingtonenglish.com/" TargetMode="External"/><Relationship Id="rId11" Type="http://schemas.openxmlformats.org/officeDocument/2006/relationships/hyperlink" Target="https://docs.google.com/document/d/1Kq65dKseNPzWhIG0c_UHGziErgqxqmePdA2HnjQyCHQ/edit" TargetMode="External"/><Relationship Id="rId5" Type="http://schemas.openxmlformats.org/officeDocument/2006/relationships/hyperlink" Target="http://www.canvas.instructure.com/" TargetMode="External"/><Relationship Id="rId10" Type="http://schemas.openxmlformats.org/officeDocument/2006/relationships/hyperlink" Target="https://www.miamibeachadult.com/" TargetMode="External"/><Relationship Id="rId4" Type="http://schemas.openxmlformats.org/officeDocument/2006/relationships/hyperlink" Target="NULL" TargetMode="External"/><Relationship Id="rId9" Type="http://schemas.openxmlformats.org/officeDocument/2006/relationships/hyperlink" Target="https://english-dashboard.pearson.com/sess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7CF169-715D-4315-A01C-FD996D8F76E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219093" y="1368686"/>
            <a:ext cx="9564688" cy="279324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endParaRPr lang="en-US" sz="2800" b="1" dirty="0">
              <a:cs typeface="Aldhabi" panose="01000000000000000000" pitchFamily="2" charset="-78"/>
            </a:endParaRPr>
          </a:p>
          <a:p>
            <a:pPr marL="0" indent="0" algn="ctr">
              <a:buNone/>
            </a:pPr>
            <a:endParaRPr lang="en-US" sz="2800" b="1" dirty="0">
              <a:cs typeface="Aldhabi" panose="01000000000000000000" pitchFamily="2" charset="-78"/>
            </a:endParaRPr>
          </a:p>
          <a:p>
            <a:pPr marL="0" indent="0" algn="ctr">
              <a:buNone/>
            </a:pPr>
            <a:r>
              <a:rPr lang="en-US" sz="4800" b="1" dirty="0">
                <a:latin typeface="Arial Nova Cond"/>
                <a:cs typeface="Aldhabi"/>
              </a:rPr>
              <a:t>New Teacher Orientation </a:t>
            </a:r>
            <a:endParaRPr lang="en-US" sz="4800" b="1" dirty="0">
              <a:latin typeface="Arial Nova Cond"/>
              <a:cs typeface="Aldhabi" panose="01000000000000000000" pitchFamily="2" charset="-78"/>
            </a:endParaRPr>
          </a:p>
          <a:p>
            <a:pPr marL="0" indent="0" algn="ctr">
              <a:buNone/>
            </a:pPr>
            <a:endParaRPr lang="en-US" sz="3600" b="1" dirty="0">
              <a:latin typeface="Arial Nova Cond"/>
              <a:ea typeface="+mn-lt"/>
              <a:cs typeface="Aldhabi"/>
            </a:endParaRPr>
          </a:p>
          <a:p>
            <a:pPr marL="0" indent="0" algn="ctr">
              <a:buNone/>
            </a:pPr>
            <a:r>
              <a:rPr lang="en-US" sz="3200" b="1" dirty="0">
                <a:latin typeface="Arial Nova Cond"/>
                <a:ea typeface="+mn-lt"/>
                <a:cs typeface="+mn-lt"/>
              </a:rPr>
              <a:t>Principal: Christina Ugalde</a:t>
            </a:r>
          </a:p>
          <a:p>
            <a:pPr marL="0" indent="0" algn="ctr">
              <a:buNone/>
            </a:pPr>
            <a:r>
              <a:rPr lang="en-US" sz="3200" b="1" dirty="0">
                <a:latin typeface="Arial Nova Cond"/>
                <a:ea typeface="+mn-lt"/>
                <a:cs typeface="+mn-lt"/>
              </a:rPr>
              <a:t>Vice-Principal: Eida Herrera</a:t>
            </a:r>
          </a:p>
          <a:p>
            <a:pPr marL="0" indent="0" algn="ctr">
              <a:buNone/>
            </a:pPr>
            <a:r>
              <a:rPr lang="en-US" sz="3200" b="1" dirty="0">
                <a:latin typeface="Arial Nova Cond"/>
                <a:ea typeface="+mn-lt"/>
                <a:cs typeface="+mn-lt"/>
              </a:rPr>
              <a:t>Assistant Principal: Madeline Mendez</a:t>
            </a:r>
            <a:endParaRPr lang="en-US" sz="3200" dirty="0">
              <a:latin typeface="Arial Nova Cond"/>
            </a:endParaRPr>
          </a:p>
          <a:p>
            <a:pPr marL="0" indent="0" algn="ctr">
              <a:buNone/>
            </a:pPr>
            <a:endParaRPr lang="en-US" sz="3600" b="1" dirty="0">
              <a:latin typeface="Arial Nova Cond"/>
              <a:cs typeface="Aldhabi"/>
            </a:endParaRPr>
          </a:p>
          <a:p>
            <a:pPr marL="0" indent="0" algn="ctr">
              <a:buNone/>
            </a:pPr>
            <a:endParaRPr lang="en-US" sz="3600" b="1" dirty="0">
              <a:latin typeface="Arial Nova Cond"/>
              <a:cs typeface="Aldhabi" panose="01000000000000000000" pitchFamily="2" charset="-78"/>
            </a:endParaRPr>
          </a:p>
          <a:p>
            <a:pPr marL="0" indent="0" algn="ctr">
              <a:buNone/>
            </a:pPr>
            <a:endParaRPr lang="en-US" sz="2800" b="1" dirty="0">
              <a:cs typeface="Aldhabi" panose="01000000000000000000" pitchFamily="2" charset="-78"/>
            </a:endParaRPr>
          </a:p>
          <a:p>
            <a:endParaRPr lang="en-US" sz="2800" b="1" dirty="0">
              <a:cs typeface="Aldhabi" panose="01000000000000000000" pitchFamily="2" charset="-78"/>
            </a:endParaRPr>
          </a:p>
          <a:p>
            <a:pPr marL="0" indent="0">
              <a:buNone/>
            </a:pPr>
            <a:r>
              <a:rPr lang="en-US" sz="2800" b="1" dirty="0">
                <a:cs typeface="Aldhabi"/>
              </a:rPr>
              <a:t>		</a:t>
            </a:r>
          </a:p>
        </p:txBody>
      </p:sp>
      <p:pic>
        <p:nvPicPr>
          <p:cNvPr id="2" name="Picture 3" descr="Image of Miami Beach Adult Education  Center &#10;Banner">
            <a:extLst>
              <a:ext uri="{FF2B5EF4-FFF2-40B4-BE49-F238E27FC236}">
                <a16:creationId xmlns:a16="http://schemas.microsoft.com/office/drawing/2014/main" id="{99FE2CBD-2101-4F9A-8F51-3C8436345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" y="5964"/>
            <a:ext cx="12177199" cy="151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82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9B5814-9438-4A91-8091-0F5D190E84EA}"/>
              </a:ext>
            </a:extLst>
          </p:cNvPr>
          <p:cNvSpPr txBox="1"/>
          <p:nvPr/>
        </p:nvSpPr>
        <p:spPr>
          <a:xfrm>
            <a:off x="617035" y="189572"/>
            <a:ext cx="10762783" cy="67403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>
                <a:latin typeface="Arial Nova Cond"/>
              </a:rPr>
              <a:t>FOLLOW US</a:t>
            </a:r>
          </a:p>
          <a:p>
            <a:endParaRPr lang="en-US" sz="3600" b="1">
              <a:latin typeface="Arial Nova Cond"/>
            </a:endParaRPr>
          </a:p>
          <a:p>
            <a:r>
              <a:rPr lang="en-US" sz="3600" b="1">
                <a:latin typeface="Arial Nova Cond"/>
                <a:hlinkClick r:id="rId2"/>
              </a:rPr>
              <a:t>https://twitter.com/miamibeachadult </a:t>
            </a:r>
          </a:p>
          <a:p>
            <a:endParaRPr lang="en-US" sz="3600" b="1">
              <a:latin typeface="Arial Nova Cond"/>
            </a:endParaRPr>
          </a:p>
          <a:p>
            <a:r>
              <a:rPr lang="en-US" sz="3600" b="1">
                <a:latin typeface="Arial Nova Cond"/>
                <a:hlinkClick r:id="rId3"/>
              </a:rPr>
              <a:t>https://www.instragram.com/miamibeachadult/ </a:t>
            </a:r>
            <a:endParaRPr lang="en-US" sz="3600" b="1">
              <a:latin typeface="Arial Nova Cond"/>
            </a:endParaRPr>
          </a:p>
          <a:p>
            <a:endParaRPr lang="en-US" sz="3600" b="1">
              <a:latin typeface="Arial Nova Cond"/>
            </a:endParaRPr>
          </a:p>
          <a:p>
            <a:r>
              <a:rPr lang="en-US" sz="3600" b="1">
                <a:latin typeface="Arial Nova Cond"/>
                <a:hlinkClick r:id="rId4"/>
              </a:rPr>
              <a:t>https://www.facebook.com/MiamiBeachAdult/</a:t>
            </a:r>
            <a:endParaRPr lang="en-US" sz="3600" b="1">
              <a:latin typeface="Arial Nova Cond"/>
            </a:endParaRPr>
          </a:p>
          <a:p>
            <a:endParaRPr lang="en-US" sz="3600" b="1">
              <a:latin typeface="Arial Nova Cond"/>
            </a:endParaRPr>
          </a:p>
          <a:p>
            <a:r>
              <a:rPr lang="en-US" sz="3600" b="1">
                <a:latin typeface="Arial Nova Cond"/>
                <a:hlinkClick r:id="rId5"/>
              </a:rPr>
              <a:t>https://www.miamibeachadult.com</a:t>
            </a:r>
            <a:r>
              <a:rPr lang="en-US" sz="3600" b="1">
                <a:latin typeface="Arial Nova Cond"/>
              </a:rPr>
              <a:t> </a:t>
            </a:r>
          </a:p>
          <a:p>
            <a:pPr algn="ctr"/>
            <a:endParaRPr lang="en-US" sz="3600" b="1">
              <a:latin typeface="Arial Nova Cond"/>
            </a:endParaRPr>
          </a:p>
          <a:p>
            <a:pPr algn="ctr"/>
            <a:endParaRPr lang="en-US" sz="3600" b="1">
              <a:latin typeface="Arial Nova Cond"/>
            </a:endParaRPr>
          </a:p>
          <a:p>
            <a:pPr algn="ctr"/>
            <a:endParaRPr lang="en-US" sz="3600" b="1">
              <a:latin typeface="Arial Nova Cond"/>
            </a:endParaRPr>
          </a:p>
        </p:txBody>
      </p:sp>
      <p:pic>
        <p:nvPicPr>
          <p:cNvPr id="4" name="Picture 4" descr="Image of Miami Beach Adult logo">
            <a:extLst>
              <a:ext uri="{FF2B5EF4-FFF2-40B4-BE49-F238E27FC236}">
                <a16:creationId xmlns:a16="http://schemas.microsoft.com/office/drawing/2014/main" id="{74EF8C58-25F3-46F1-A2EB-1E0650B0D5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0527" y="4708422"/>
            <a:ext cx="681155" cy="672985"/>
          </a:xfrm>
          <a:prstGeom prst="rect">
            <a:avLst/>
          </a:prstGeom>
        </p:spPr>
      </p:pic>
      <p:pic>
        <p:nvPicPr>
          <p:cNvPr id="5" name="Picture 5" descr="Image of Twitter logo">
            <a:extLst>
              <a:ext uri="{FF2B5EF4-FFF2-40B4-BE49-F238E27FC236}">
                <a16:creationId xmlns:a16="http://schemas.microsoft.com/office/drawing/2014/main" id="{F28756DC-2587-41F1-B8DA-DD87899C12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4460" y="1372395"/>
            <a:ext cx="678370" cy="562982"/>
          </a:xfrm>
          <a:prstGeom prst="rect">
            <a:avLst/>
          </a:prstGeom>
        </p:spPr>
      </p:pic>
      <p:pic>
        <p:nvPicPr>
          <p:cNvPr id="8" name="Picture 8" descr="Image of Facebook logo">
            <a:extLst>
              <a:ext uri="{FF2B5EF4-FFF2-40B4-BE49-F238E27FC236}">
                <a16:creationId xmlns:a16="http://schemas.microsoft.com/office/drawing/2014/main" id="{16BD7183-F32F-45BA-96D1-17D316C6A5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20262" y="3560913"/>
            <a:ext cx="531542" cy="550128"/>
          </a:xfrm>
          <a:prstGeom prst="rect">
            <a:avLst/>
          </a:prstGeom>
        </p:spPr>
      </p:pic>
      <p:pic>
        <p:nvPicPr>
          <p:cNvPr id="9" name="Picture 9" descr="Image of Instagram logo">
            <a:extLst>
              <a:ext uri="{FF2B5EF4-FFF2-40B4-BE49-F238E27FC236}">
                <a16:creationId xmlns:a16="http://schemas.microsoft.com/office/drawing/2014/main" id="{B9550111-7468-4950-8E31-339BEFA0FB3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4286" t="7407" r="11905" b="8642"/>
          <a:stretch/>
        </p:blipFill>
        <p:spPr>
          <a:xfrm>
            <a:off x="9349411" y="2493851"/>
            <a:ext cx="536146" cy="591439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71099FD-EFC4-5548-0933-23D796FAE1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349" y="189572"/>
            <a:ext cx="1325779" cy="132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77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794DCE4-7E0F-4919-A8F8-2369CEBF8E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1898" y="3816023"/>
            <a:ext cx="3095063" cy="50738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b="1" dirty="0">
                <a:latin typeface="Arial Nova Cond"/>
              </a:rPr>
              <a:t>Thank you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EF8A19-ADE6-4886-B6A2-BCF9FCBBBD3E}"/>
              </a:ext>
            </a:extLst>
          </p:cNvPr>
          <p:cNvSpPr txBox="1"/>
          <p:nvPr/>
        </p:nvSpPr>
        <p:spPr>
          <a:xfrm>
            <a:off x="5011689" y="2719685"/>
            <a:ext cx="505449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>
                <a:latin typeface="Arial Nova Cond"/>
              </a:rPr>
              <a:t>We are all in this together.</a:t>
            </a:r>
            <a:endParaRPr lang="en-US" sz="2400"/>
          </a:p>
        </p:txBody>
      </p:sp>
      <p:pic>
        <p:nvPicPr>
          <p:cNvPr id="7" name="Picture 7" descr="Image of Miami Beach  Adult and Community Education Center logo.">
            <a:extLst>
              <a:ext uri="{FF2B5EF4-FFF2-40B4-BE49-F238E27FC236}">
                <a16:creationId xmlns:a16="http://schemas.microsoft.com/office/drawing/2014/main" id="{1A439FC0-C9F5-4185-A6EE-1004C7297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61" y="2785850"/>
            <a:ext cx="3430858" cy="34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98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71DD10-47F4-4B39-A5E6-7D4A2722F610}"/>
              </a:ext>
            </a:extLst>
          </p:cNvPr>
          <p:cNvSpPr txBox="1"/>
          <p:nvPr/>
        </p:nvSpPr>
        <p:spPr>
          <a:xfrm flipH="1">
            <a:off x="97635" y="68593"/>
            <a:ext cx="12347757" cy="6494085"/>
          </a:xfrm>
          <a:prstGeom prst="rect">
            <a:avLst/>
          </a:prstGeom>
          <a:noFill/>
        </p:spPr>
        <p:txBody>
          <a:bodyPr wrap="square" lIns="91440" tIns="45720" rIns="91440" bIns="45720" numCol="1" rtlCol="0" anchor="t">
            <a:spAutoFit/>
          </a:bodyPr>
          <a:lstStyle/>
          <a:p>
            <a:pPr algn="ctr"/>
            <a:endParaRPr lang="en-US" sz="3600" b="1">
              <a:latin typeface="Arial Nova Cond"/>
              <a:ea typeface="+mn-lt"/>
              <a:cs typeface="+mn-lt"/>
            </a:endParaRPr>
          </a:p>
          <a:p>
            <a:pPr algn="ctr"/>
            <a:endParaRPr lang="en-US" sz="3600" b="1">
              <a:latin typeface="Arial Nova Cond"/>
              <a:ea typeface="+mn-lt"/>
              <a:cs typeface="+mn-lt"/>
            </a:endParaRPr>
          </a:p>
          <a:p>
            <a:pPr algn="ctr"/>
            <a:endParaRPr lang="en-US" sz="3600" b="1">
              <a:latin typeface="Arial Nova Cond"/>
              <a:ea typeface="+mn-lt"/>
              <a:cs typeface="+mn-lt"/>
            </a:endParaRPr>
          </a:p>
          <a:p>
            <a:pPr algn="ctr"/>
            <a:endParaRPr lang="en-US" sz="3600" b="1">
              <a:latin typeface="Arial Nova Cond"/>
              <a:ea typeface="+mn-lt"/>
              <a:cs typeface="+mn-lt"/>
            </a:endParaRPr>
          </a:p>
          <a:p>
            <a:r>
              <a:rPr lang="en-US" sz="3800" b="1">
                <a:latin typeface="Arial Nova Cond"/>
                <a:ea typeface="+mn-lt"/>
                <a:cs typeface="+mn-lt"/>
              </a:rPr>
              <a:t>Welcome to Miami Beach Adult Community Education Center</a:t>
            </a:r>
            <a:endParaRPr lang="en-US" sz="3800" b="1">
              <a:latin typeface="Arial Nova Cond"/>
            </a:endParaRPr>
          </a:p>
          <a:p>
            <a:endParaRPr lang="en-US">
              <a:latin typeface="Arial Nova Cond"/>
            </a:endParaRPr>
          </a:p>
          <a:p>
            <a:endParaRPr lang="en-US">
              <a:latin typeface="Arial Nova Cond"/>
            </a:endParaRPr>
          </a:p>
          <a:p>
            <a:endParaRPr lang="en-US">
              <a:latin typeface="Arial Nova Cond"/>
            </a:endParaRPr>
          </a:p>
          <a:p>
            <a:endParaRPr lang="en-US">
              <a:latin typeface="Arial Nova Cond"/>
            </a:endParaRPr>
          </a:p>
          <a:p>
            <a:endParaRPr lang="en-US">
              <a:latin typeface="Arial Nova Cond"/>
            </a:endParaRPr>
          </a:p>
          <a:p>
            <a:endParaRPr lang="en-US">
              <a:latin typeface="Arial Nova Cond"/>
            </a:endParaRPr>
          </a:p>
          <a:p>
            <a:endParaRPr lang="en-US">
              <a:latin typeface="Arial Nova Cond"/>
            </a:endParaRPr>
          </a:p>
          <a:p>
            <a:endParaRPr lang="en-US">
              <a:latin typeface="Arial Nova Con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Arial Nova Con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Arial Nova Con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Arial Nova Con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endParaRPr lang="en-US"/>
          </a:p>
        </p:txBody>
      </p:sp>
      <p:pic>
        <p:nvPicPr>
          <p:cNvPr id="2" name="Picture 3" descr="Miami Beach Adult and Community Education Center  circular Logo&#10;">
            <a:extLst>
              <a:ext uri="{FF2B5EF4-FFF2-40B4-BE49-F238E27FC236}">
                <a16:creationId xmlns:a16="http://schemas.microsoft.com/office/drawing/2014/main" id="{DAE06531-3D21-438D-8A81-ECE439629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389" y="305168"/>
            <a:ext cx="1813932" cy="18150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D948F4-4A61-4CA9-B582-76C863D07D41}"/>
              </a:ext>
            </a:extLst>
          </p:cNvPr>
          <p:cNvSpPr txBox="1"/>
          <p:nvPr/>
        </p:nvSpPr>
        <p:spPr>
          <a:xfrm>
            <a:off x="6025377" y="3218754"/>
            <a:ext cx="4099506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200" b="1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200" b="1">
                <a:latin typeface="Arial Nova Cond"/>
              </a:rPr>
              <a:t>Policies and Procedures</a:t>
            </a:r>
            <a:endParaRPr lang="en-US" sz="2200" b="1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endParaRPr lang="en-US" sz="2200" b="1">
              <a:latin typeface="Arial Nova Cond"/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200" b="1">
                <a:latin typeface="Arial Nova Cond"/>
              </a:rPr>
              <a:t>FOCUS/Attendance</a:t>
            </a:r>
          </a:p>
          <a:p>
            <a:pPr marL="285750" indent="-285750">
              <a:buFont typeface="Arial,Sans-Serif"/>
              <a:buChar char="•"/>
            </a:pPr>
            <a:endParaRPr lang="en-US" sz="2200" b="1">
              <a:latin typeface="Rockwell" panose="02060603020205020403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200" b="1">
                <a:latin typeface="Arial Nova Cond"/>
              </a:rPr>
              <a:t>Bookstore hours</a:t>
            </a:r>
            <a:endParaRPr lang="en-US" sz="2200" b="1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endParaRPr lang="en-US" sz="2200" b="1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200" b="1">
                <a:latin typeface="Arial Nova Cond"/>
              </a:rPr>
              <a:t>SAVES Program</a:t>
            </a:r>
            <a:endParaRPr lang="en-US" sz="22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DF82EE-4811-4F85-9956-42E0FD577B8E}"/>
              </a:ext>
            </a:extLst>
          </p:cNvPr>
          <p:cNvSpPr txBox="1"/>
          <p:nvPr/>
        </p:nvSpPr>
        <p:spPr>
          <a:xfrm>
            <a:off x="2507630" y="3222237"/>
            <a:ext cx="3337931" cy="38164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sz="2200" b="1">
                <a:latin typeface="Arial Nova Cond"/>
              </a:rPr>
              <a:t>Testing</a:t>
            </a:r>
            <a:endParaRPr lang="en-US" sz="2200" b="1">
              <a:latin typeface="Arial Nova Cond"/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endParaRPr lang="en-US" sz="2200" b="1">
              <a:latin typeface="Arial Nova Cond"/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200" b="1">
                <a:latin typeface="Arial Nova Cond"/>
              </a:rPr>
              <a:t>Burlington English</a:t>
            </a:r>
            <a:endParaRPr lang="en-US" sz="2200" b="1">
              <a:latin typeface="Arial Nova Cond"/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endParaRPr lang="en-US" sz="2200" b="1">
              <a:latin typeface="Arial Nova Cond"/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200" b="1" err="1">
                <a:latin typeface="Arial Nova Cond"/>
              </a:rPr>
              <a:t>BluAppl</a:t>
            </a:r>
            <a:r>
              <a:rPr lang="en-US" sz="2200" b="1">
                <a:latin typeface="Arial Nova Cond"/>
              </a:rPr>
              <a:t>/ DI plans </a:t>
            </a:r>
          </a:p>
          <a:p>
            <a:pPr marL="285750" indent="-285750">
              <a:buFont typeface="Arial,Sans-Serif"/>
              <a:buChar char="•"/>
            </a:pPr>
            <a:endParaRPr lang="en-US" sz="2200" b="1">
              <a:latin typeface="Arial Nova Cond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200" b="1">
                <a:latin typeface="Arial Nova Cond"/>
                <a:ea typeface="+mn-lt"/>
                <a:cs typeface="+mn-lt"/>
              </a:rPr>
              <a:t>Pearson Dashboard/ My English Lab</a:t>
            </a:r>
            <a:endParaRPr lang="en-US" sz="2200">
              <a:latin typeface="Arial Nova Cond"/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endParaRPr lang="en-US" sz="2200" b="1">
              <a:latin typeface="Arial Nova Cond"/>
            </a:endParaRPr>
          </a:p>
          <a:p>
            <a:pPr marL="285750" indent="-285750">
              <a:buFont typeface="Arial,Sans-Serif"/>
              <a:buChar char="•"/>
            </a:pPr>
            <a:endParaRPr lang="en-US" sz="2200" b="1">
              <a:latin typeface="Arial Nova Cond"/>
            </a:endParaRPr>
          </a:p>
          <a:p>
            <a:pPr marL="285750" indent="-285750">
              <a:buFont typeface="Arial,Sans-Serif"/>
              <a:buChar char="•"/>
            </a:pPr>
            <a:endParaRPr lang="en-US" sz="2200" b="1">
              <a:latin typeface="Arial Nova Cond"/>
            </a:endParaRPr>
          </a:p>
        </p:txBody>
      </p:sp>
    </p:spTree>
    <p:extLst>
      <p:ext uri="{BB962C8B-B14F-4D97-AF65-F5344CB8AC3E}">
        <p14:creationId xmlns:p14="http://schemas.microsoft.com/office/powerpoint/2010/main" val="2238674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CASAS and TABE Test Guide ">
            <a:extLst>
              <a:ext uri="{FF2B5EF4-FFF2-40B4-BE49-F238E27FC236}">
                <a16:creationId xmlns:a16="http://schemas.microsoft.com/office/drawing/2014/main" id="{21C6B151-E1D0-4003-AF6C-8C0E82489F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6" t="292" r="1066" b="85394"/>
          <a:stretch/>
        </p:blipFill>
        <p:spPr>
          <a:xfrm>
            <a:off x="417355" y="2476207"/>
            <a:ext cx="5706507" cy="1524402"/>
          </a:xfrm>
          <a:prstGeom prst="rect">
            <a:avLst/>
          </a:prstGeom>
        </p:spPr>
      </p:pic>
      <p:pic>
        <p:nvPicPr>
          <p:cNvPr id="5" name="Picture 4" descr="Image of the Step by Step visual explanation of the CASAS and TABE Test.">
            <a:extLst>
              <a:ext uri="{FF2B5EF4-FFF2-40B4-BE49-F238E27FC236}">
                <a16:creationId xmlns:a16="http://schemas.microsoft.com/office/drawing/2014/main" id="{1E976108-2940-48C8-9536-0754E756ED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5" t="634" r="1865" b="699"/>
          <a:stretch/>
        </p:blipFill>
        <p:spPr>
          <a:xfrm>
            <a:off x="6487951" y="171994"/>
            <a:ext cx="4153989" cy="6514011"/>
          </a:xfrm>
          <a:prstGeom prst="rect">
            <a:avLst/>
          </a:prstGeom>
        </p:spPr>
      </p:pic>
      <p:pic>
        <p:nvPicPr>
          <p:cNvPr id="2" name="Picture 3" descr="Miami Beach Adult and Community Education Center  circular Logo&#10;">
            <a:extLst>
              <a:ext uri="{FF2B5EF4-FFF2-40B4-BE49-F238E27FC236}">
                <a16:creationId xmlns:a16="http://schemas.microsoft.com/office/drawing/2014/main" id="{9071828A-8A7B-5E38-C086-A0A3951A2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608" y="463463"/>
            <a:ext cx="1205077" cy="120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82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AF32E2-4284-4460-AA33-C738A7C45BAA}"/>
              </a:ext>
            </a:extLst>
          </p:cNvPr>
          <p:cNvSpPr txBox="1"/>
          <p:nvPr/>
        </p:nvSpPr>
        <p:spPr>
          <a:xfrm>
            <a:off x="325224" y="1160288"/>
            <a:ext cx="6817331" cy="78636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 Nova Cond"/>
              </a:rPr>
              <a:t>Burlington English contains the online course work. 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 Nova Cond"/>
              </a:rPr>
              <a:t>Visit Burlington English at </a:t>
            </a:r>
            <a:r>
              <a:rPr lang="en-US" sz="2200" b="1" dirty="0">
                <a:latin typeface="Arial Nova Cond"/>
                <a:hlinkClick r:id="rId2"/>
              </a:rPr>
              <a:t>www.burlingtonenglish.com</a:t>
            </a:r>
            <a:endParaRPr lang="en-US" sz="2200" b="1" dirty="0">
              <a:latin typeface="Arial Nova Cond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 Nova Cond"/>
              </a:rPr>
              <a:t>Download Burlington English phone app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 Nova Cond"/>
              </a:rPr>
              <a:t>Activate accounts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 Nova Cond"/>
              </a:rPr>
              <a:t>The login IDs are as follow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 Nova Cond"/>
              </a:rPr>
              <a:t>Username: </a:t>
            </a:r>
            <a:r>
              <a:rPr lang="en-US" sz="2200" b="1" dirty="0" err="1">
                <a:latin typeface="Arial Nova Cond"/>
              </a:rPr>
              <a:t>mdcps+student</a:t>
            </a:r>
            <a:r>
              <a:rPr lang="en-US" sz="2200" b="1" dirty="0">
                <a:latin typeface="Arial Nova Cond"/>
              </a:rPr>
              <a:t> ID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 Nova Cond"/>
              </a:rPr>
              <a:t>Password: </a:t>
            </a:r>
            <a:r>
              <a:rPr lang="en-US" sz="2200" b="1" dirty="0" err="1">
                <a:latin typeface="Arial Nova Cond"/>
              </a:rPr>
              <a:t>mdcps+student</a:t>
            </a:r>
            <a:r>
              <a:rPr lang="en-US" sz="2200" b="1" dirty="0">
                <a:latin typeface="Arial Nova Cond"/>
              </a:rPr>
              <a:t> ID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 Nova Cond"/>
              </a:rPr>
              <a:t>You are now connected to Burlington English!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 descr="Image of Burling English Logo">
            <a:extLst>
              <a:ext uri="{FF2B5EF4-FFF2-40B4-BE49-F238E27FC236}">
                <a16:creationId xmlns:a16="http://schemas.microsoft.com/office/drawing/2014/main" id="{8E5E321C-4B80-4920-9AF7-E3CBFC8C78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3" t="5789" r="8140" b="12631"/>
          <a:stretch/>
        </p:blipFill>
        <p:spPr>
          <a:xfrm>
            <a:off x="4378270" y="152319"/>
            <a:ext cx="3986703" cy="1135875"/>
          </a:xfrm>
          <a:prstGeom prst="rect">
            <a:avLst/>
          </a:prstGeom>
        </p:spPr>
      </p:pic>
      <p:pic>
        <p:nvPicPr>
          <p:cNvPr id="3" name="Picture 3" descr="Miami Beach Adult and Community Education Center  circular Logo&#10;">
            <a:extLst>
              <a:ext uri="{FF2B5EF4-FFF2-40B4-BE49-F238E27FC236}">
                <a16:creationId xmlns:a16="http://schemas.microsoft.com/office/drawing/2014/main" id="{3D488007-75DF-220E-D3FA-CD7D26EF5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2174" y="5158679"/>
            <a:ext cx="1194601" cy="119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80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Creating a login to the Pearson Dashboard.">
            <a:extLst>
              <a:ext uri="{FF2B5EF4-FFF2-40B4-BE49-F238E27FC236}">
                <a16:creationId xmlns:a16="http://schemas.microsoft.com/office/drawing/2014/main" id="{0ADB5DBE-CD32-4681-82B8-9B38142CA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32" y="690551"/>
            <a:ext cx="3787633" cy="4677727"/>
          </a:xfrm>
          <a:prstGeom prst="rect">
            <a:avLst/>
          </a:prstGeom>
        </p:spPr>
      </p:pic>
      <p:pic>
        <p:nvPicPr>
          <p:cNvPr id="5" name="Picture 4" descr="Image of Account information steps">
            <a:extLst>
              <a:ext uri="{FF2B5EF4-FFF2-40B4-BE49-F238E27FC236}">
                <a16:creationId xmlns:a16="http://schemas.microsoft.com/office/drawing/2014/main" id="{CDC85E11-4E8A-4D5E-B618-CFFF6B822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122" y="1861429"/>
            <a:ext cx="3505018" cy="4689735"/>
          </a:xfrm>
          <a:prstGeom prst="rect">
            <a:avLst/>
          </a:prstGeom>
        </p:spPr>
      </p:pic>
      <p:pic>
        <p:nvPicPr>
          <p:cNvPr id="7" name="Picture 6" descr="Image of adding a product to the Pearson Dashboard.">
            <a:extLst>
              <a:ext uri="{FF2B5EF4-FFF2-40B4-BE49-F238E27FC236}">
                <a16:creationId xmlns:a16="http://schemas.microsoft.com/office/drawing/2014/main" id="{ACBEB333-9625-4AD9-911B-0040CBC644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1397" y="241610"/>
            <a:ext cx="3568957" cy="46897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61C533-B2FA-4612-ACEA-7AAF4C804B6E}"/>
              </a:ext>
            </a:extLst>
          </p:cNvPr>
          <p:cNvSpPr txBox="1"/>
          <p:nvPr/>
        </p:nvSpPr>
        <p:spPr>
          <a:xfrm>
            <a:off x="4724400" y="320040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pic>
        <p:nvPicPr>
          <p:cNvPr id="4" name="Picture 5" descr="Image of Pearson Logo">
            <a:extLst>
              <a:ext uri="{FF2B5EF4-FFF2-40B4-BE49-F238E27FC236}">
                <a16:creationId xmlns:a16="http://schemas.microsoft.com/office/drawing/2014/main" id="{8FB168A5-1219-4380-895D-D029E66A19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367" t="7927" r="11858" b="11585"/>
          <a:stretch/>
        </p:blipFill>
        <p:spPr>
          <a:xfrm>
            <a:off x="5356419" y="241610"/>
            <a:ext cx="1618048" cy="1226636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237D75C-045D-767F-4312-C0F1DAA67D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5989" y="5224842"/>
            <a:ext cx="1325779" cy="132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45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37ED94-0714-4DDB-942A-2D1AD6493672}"/>
              </a:ext>
            </a:extLst>
          </p:cNvPr>
          <p:cNvSpPr txBox="1"/>
          <p:nvPr/>
        </p:nvSpPr>
        <p:spPr>
          <a:xfrm>
            <a:off x="3580354" y="556056"/>
            <a:ext cx="533585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latin typeface="Arial Nova Cond"/>
              </a:rPr>
              <a:t>Policies and Procedures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82E279-20FD-43D6-987D-0BC281B36F2C}"/>
              </a:ext>
            </a:extLst>
          </p:cNvPr>
          <p:cNvSpPr txBox="1"/>
          <p:nvPr/>
        </p:nvSpPr>
        <p:spPr>
          <a:xfrm>
            <a:off x="2107455" y="2424461"/>
            <a:ext cx="6920682" cy="44319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200000"/>
              </a:lnSpc>
              <a:buFont typeface="Arial"/>
              <a:buChar char="•"/>
            </a:pPr>
            <a:r>
              <a:rPr lang="en-US" sz="2200" b="1">
                <a:latin typeface="Arial Nova Cond"/>
              </a:rPr>
              <a:t>Payroll</a:t>
            </a:r>
            <a:endParaRPr lang="en-US" sz="2200" b="1"/>
          </a:p>
          <a:p>
            <a:pPr marL="342900" indent="-342900">
              <a:lnSpc>
                <a:spcPct val="200000"/>
              </a:lnSpc>
              <a:buFont typeface="Arial"/>
              <a:buChar char="•"/>
            </a:pPr>
            <a:r>
              <a:rPr lang="en-US" sz="2200" b="1">
                <a:latin typeface="Arial Nova Cond"/>
              </a:rPr>
              <a:t>Punctuality</a:t>
            </a:r>
          </a:p>
          <a:p>
            <a:pPr marL="342900" indent="-342900">
              <a:lnSpc>
                <a:spcPct val="200000"/>
              </a:lnSpc>
              <a:buFont typeface="Arial"/>
              <a:buChar char="•"/>
            </a:pPr>
            <a:r>
              <a:rPr lang="en-US" sz="2200" b="1">
                <a:latin typeface="Arial Nova Cond"/>
              </a:rPr>
              <a:t>Attendance- Beginning/end of class time</a:t>
            </a:r>
          </a:p>
          <a:p>
            <a:pPr marL="342900" indent="-342900" algn="ctr">
              <a:lnSpc>
                <a:spcPct val="200000"/>
              </a:lnSpc>
              <a:buFont typeface="Wingdings"/>
              <a:buChar char="Ø"/>
            </a:pPr>
            <a:r>
              <a:rPr lang="en-US" sz="2200" b="1">
                <a:latin typeface="Arial Nova Cond"/>
              </a:rPr>
              <a:t>Follow up with student re: absence from day one</a:t>
            </a:r>
          </a:p>
          <a:p>
            <a:pPr marL="342900" indent="-342900">
              <a:lnSpc>
                <a:spcPct val="200000"/>
              </a:lnSpc>
              <a:buFont typeface="Arial"/>
              <a:buChar char="•"/>
            </a:pPr>
            <a:r>
              <a:rPr lang="en-US" sz="2200" b="1">
                <a:latin typeface="Arial Nova Cond"/>
              </a:rPr>
              <a:t>Leave of Absence Request</a:t>
            </a:r>
          </a:p>
          <a:p>
            <a:pPr marL="342900" indent="-342900">
              <a:lnSpc>
                <a:spcPct val="200000"/>
              </a:lnSpc>
              <a:buFont typeface="Arial"/>
              <a:buChar char="•"/>
            </a:pPr>
            <a:r>
              <a:rPr lang="en-US" sz="2200" b="1">
                <a:latin typeface="Arial Nova Cond"/>
              </a:rPr>
              <a:t>WhatsApp class group</a:t>
            </a:r>
          </a:p>
          <a:p>
            <a:pPr marL="342900" indent="-342900">
              <a:buFont typeface="Arial"/>
              <a:buChar char="•"/>
            </a:pPr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D58944B8-1B8C-89AF-D1B9-94F62CBDA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74" y="193602"/>
            <a:ext cx="1325779" cy="132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96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27CAA-044F-4554-80B2-2C39E3E0D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74482"/>
            <a:ext cx="10353761" cy="1149760"/>
          </a:xfrm>
        </p:spPr>
        <p:txBody>
          <a:bodyPr>
            <a:normAutofit/>
          </a:bodyPr>
          <a:lstStyle/>
          <a:p>
            <a:r>
              <a:rPr lang="en-US" sz="3600">
                <a:latin typeface="Arial Nova Cond"/>
              </a:rPr>
              <a:t>FOCUS/ATTENDANCE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3DBB963-2B22-4BFB-AA90-698D91386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977" y="1634200"/>
            <a:ext cx="10825443" cy="4789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E18AF4-6358-4859-A0A0-BE4FCBBA480A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2A6C3D-426B-4224-A8F6-CCD225DC112D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95B2F53-4D6B-A805-19D2-381D0D91C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74" y="193602"/>
            <a:ext cx="1325779" cy="132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139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E08CAD-0C68-4A2D-9569-9FA0EBE6C4AC}"/>
              </a:ext>
            </a:extLst>
          </p:cNvPr>
          <p:cNvSpPr txBox="1"/>
          <p:nvPr/>
        </p:nvSpPr>
        <p:spPr>
          <a:xfrm>
            <a:off x="485081" y="248127"/>
            <a:ext cx="11429500" cy="58785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latin typeface="Arial Nova Cond"/>
              </a:rPr>
              <a:t>SAVES Program</a:t>
            </a:r>
            <a:endParaRPr lang="en-US" sz="4000" dirty="0"/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Arial Nova Con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Arial Nova Cond"/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 Nova Cond"/>
                <a:ea typeface="+mn-lt"/>
                <a:cs typeface="+mn-lt"/>
              </a:rPr>
              <a:t>SAVES Refugee Program is a FREE of charge educational program designed to meet the instructional and employment needs of eligible ADULT (16+) refugees/asylees from all over the world. The SAVES Refugee Program is administered through Adult Education Centers.</a:t>
            </a:r>
          </a:p>
          <a:p>
            <a:endParaRPr lang="en-US" sz="2400" b="1" dirty="0">
              <a:latin typeface="Arial Nova Cond"/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 Nova Cond"/>
                <a:ea typeface="+mn-lt"/>
                <a:cs typeface="+mn-lt"/>
              </a:rPr>
              <a:t>M-DCPS S.A.V.E.S Refugee Program clients revive free:</a:t>
            </a:r>
            <a:endParaRPr lang="en-US" b="1" dirty="0">
              <a:latin typeface="Arial Nova Con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 Nova Cond"/>
                <a:ea typeface="+mn-lt"/>
                <a:cs typeface="+mn-lt"/>
              </a:rPr>
              <a:t>English Classes</a:t>
            </a:r>
            <a:endParaRPr lang="en-US" b="1" dirty="0">
              <a:latin typeface="Arial Nova Con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 Nova Cond"/>
                <a:ea typeface="+mn-lt"/>
                <a:cs typeface="+mn-lt"/>
              </a:rPr>
              <a:t>Employment Referrals</a:t>
            </a:r>
            <a:endParaRPr lang="en-US" b="1" dirty="0">
              <a:latin typeface="Arial Nova Con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 Nova Cond"/>
                <a:ea typeface="+mn-lt"/>
                <a:cs typeface="+mn-lt"/>
              </a:rPr>
              <a:t>Books/Instructional Materials</a:t>
            </a:r>
            <a:endParaRPr lang="en-US" b="1" dirty="0">
              <a:latin typeface="Arial Nova Cond"/>
            </a:endParaRPr>
          </a:p>
          <a:p>
            <a:endParaRPr lang="en-US" sz="2400" b="1" dirty="0">
              <a:latin typeface="Arial Nova Cond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>
                <a:latin typeface="Arial Nova Cond"/>
              </a:rPr>
              <a:t>Contact Reina Canosa 305-531-0451 Ext. 2421</a:t>
            </a:r>
          </a:p>
          <a:p>
            <a:endParaRPr lang="en-US" sz="2400" dirty="0">
              <a:latin typeface="Arial Nova Cond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4ECD3CD-F65B-42FA-94A5-554672267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6239" y="2851699"/>
            <a:ext cx="2743200" cy="3622204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D3BD25C-99F9-DD95-97AF-5F1AC387D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74" y="193602"/>
            <a:ext cx="1325779" cy="132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98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99B801-B494-4081-9D0B-65EF02A267AC}"/>
              </a:ext>
            </a:extLst>
          </p:cNvPr>
          <p:cNvSpPr txBox="1"/>
          <p:nvPr/>
        </p:nvSpPr>
        <p:spPr>
          <a:xfrm>
            <a:off x="354816" y="584122"/>
            <a:ext cx="11305052" cy="85715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latin typeface="Arial Nova Cond"/>
              </a:rPr>
              <a:t>EDUCATIONAL LINKS</a:t>
            </a:r>
          </a:p>
          <a:p>
            <a:pPr algn="ctr"/>
            <a:endParaRPr lang="en-US" dirty="0">
              <a:latin typeface="Arial Nova Cond"/>
              <a:hlinkClick r:id="rId2" invalidUrl="http://"/>
            </a:endParaRPr>
          </a:p>
          <a:p>
            <a:pPr algn="ctr"/>
            <a:endParaRPr lang="en-US" dirty="0">
              <a:latin typeface="Arial Nova Cond"/>
              <a:hlinkClick r:id="rId3" invalidUrl="http://"/>
            </a:endParaRPr>
          </a:p>
          <a:p>
            <a:pPr algn="ctr"/>
            <a:endParaRPr lang="en-US" dirty="0">
              <a:latin typeface="Arial Nova Cond"/>
              <a:hlinkClick r:id="rId4" invalidUrl="http://"/>
            </a:endParaRPr>
          </a:p>
          <a:p>
            <a:r>
              <a:rPr lang="en-US" sz="2200" dirty="0">
                <a:latin typeface="Arial Nova Cond"/>
                <a:hlinkClick r:id="rId5"/>
              </a:rPr>
              <a:t>www.canvas.instructure.com</a:t>
            </a:r>
            <a:endParaRPr lang="en-US" sz="2200" dirty="0">
              <a:latin typeface="Arial Nova Cond"/>
            </a:endParaRPr>
          </a:p>
          <a:p>
            <a:endParaRPr lang="en-US" sz="2200" dirty="0">
              <a:highlight>
                <a:srgbClr val="008000"/>
              </a:highlight>
              <a:latin typeface="Arial Nova Cond"/>
            </a:endParaRPr>
          </a:p>
          <a:p>
            <a:r>
              <a:rPr lang="en-US" sz="2200" dirty="0">
                <a:latin typeface="Arial Nova Cond"/>
                <a:hlinkClick r:id="rId6"/>
              </a:rPr>
              <a:t>www.burlingtonenglish.com</a:t>
            </a:r>
            <a:endParaRPr lang="en-US" sz="2200" dirty="0">
              <a:latin typeface="Arial Nova Cond"/>
            </a:endParaRPr>
          </a:p>
          <a:p>
            <a:endParaRPr lang="en-US" sz="2200" dirty="0">
              <a:latin typeface="Arial Nova Cond"/>
            </a:endParaRPr>
          </a:p>
          <a:p>
            <a:r>
              <a:rPr lang="en-US" sz="2200" dirty="0">
                <a:latin typeface="Arial Nova Cond"/>
                <a:hlinkClick r:id="rId7"/>
              </a:rPr>
              <a:t>www.bluappl.dadeschools.net</a:t>
            </a:r>
            <a:endParaRPr lang="en-US" sz="2200" dirty="0">
              <a:latin typeface="Arial Nova Cond"/>
            </a:endParaRPr>
          </a:p>
          <a:p>
            <a:endParaRPr lang="en-US" sz="2200" dirty="0">
              <a:latin typeface="Arial Nova Cond"/>
            </a:endParaRPr>
          </a:p>
          <a:p>
            <a:r>
              <a:rPr lang="en-US" sz="2200" dirty="0">
                <a:ea typeface="+mn-lt"/>
                <a:cs typeface="+mn-lt"/>
                <a:hlinkClick r:id="rId8"/>
              </a:rPr>
              <a:t>FOCUS Tutorials</a:t>
            </a:r>
            <a:endParaRPr lang="en-US" sz="2200" dirty="0">
              <a:ea typeface="+mn-lt"/>
              <a:cs typeface="+mn-lt"/>
            </a:endParaRPr>
          </a:p>
          <a:p>
            <a:endParaRPr lang="en-US" sz="2200" dirty="0">
              <a:latin typeface="Arial Nova Cond"/>
            </a:endParaRPr>
          </a:p>
          <a:p>
            <a:r>
              <a:rPr lang="en-US" sz="2200" dirty="0">
                <a:latin typeface="Arial Nova Cond"/>
                <a:hlinkClick r:id="rId9"/>
              </a:rPr>
              <a:t>https://english-dashboard.pearson.com/session</a:t>
            </a:r>
            <a:endParaRPr lang="en-US" sz="2200" dirty="0">
              <a:latin typeface="Arial Nova Cond"/>
            </a:endParaRPr>
          </a:p>
          <a:p>
            <a:endParaRPr lang="en-US" sz="2200" dirty="0">
              <a:latin typeface="Arial Nova Cond"/>
            </a:endParaRPr>
          </a:p>
          <a:p>
            <a:r>
              <a:rPr lang="en-US" sz="2200" dirty="0">
                <a:latin typeface="Arial Nova Cond"/>
                <a:hlinkClick r:id="rId10"/>
              </a:rPr>
              <a:t>https://www.miamibeachadult.com/</a:t>
            </a:r>
            <a:endParaRPr lang="en-US" sz="2200" dirty="0">
              <a:latin typeface="Arial Nova Cond"/>
            </a:endParaRPr>
          </a:p>
          <a:p>
            <a:endParaRPr lang="en-US" sz="2200" dirty="0">
              <a:latin typeface="Arial Nova Cond"/>
            </a:endParaRPr>
          </a:p>
          <a:p>
            <a:r>
              <a:rPr lang="en-US" sz="2200" b="1" dirty="0">
                <a:latin typeface="Arial Nova Cond"/>
              </a:rPr>
              <a:t>Tutorials for using Canvas</a:t>
            </a:r>
            <a:endParaRPr lang="en-US" sz="2200" b="1" dirty="0"/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200" u="sng" dirty="0">
                <a:solidFill>
                  <a:srgbClr val="0000FF"/>
                </a:solidFill>
                <a:latin typeface="Arial Nova Cond"/>
                <a:cs typeface="Times New Roman"/>
                <a:hlinkClick r:id="rId11"/>
              </a:rPr>
              <a:t>https://docs.google.com/document/d/1Kq65dKseNPzWhIG0c_UHGziErgqxqmePdA2HnjQyCHQ/edit</a:t>
            </a:r>
            <a:endParaRPr lang="en-US" sz="2200" dirty="0">
              <a:latin typeface="Arial Nova Cond"/>
              <a:cs typeface="Times New Roman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1344B859-9971-67F3-AA9C-5D73EFC72B0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1774" y="193602"/>
            <a:ext cx="1325779" cy="132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2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326</Words>
  <Application>Microsoft Office PowerPoint</Application>
  <PresentationFormat>Widescreen</PresentationFormat>
  <Paragraphs>115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Aldhabi</vt:lpstr>
      <vt:lpstr>Arial</vt:lpstr>
      <vt:lpstr>Arial Nova Cond</vt:lpstr>
      <vt:lpstr>Arial,Sans-Serif</vt:lpstr>
      <vt:lpstr>Bookman Old Style</vt:lpstr>
      <vt:lpstr>Rockwell</vt:lpstr>
      <vt:lpstr>Wingdings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FOCUS/ATTENDANCE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Miami Sunset Adult Education Online Classes</dc:title>
  <dc:creator>Alexis Sanchez</dc:creator>
  <cp:lastModifiedBy>Allam Yazbek</cp:lastModifiedBy>
  <cp:revision>8</cp:revision>
  <dcterms:created xsi:type="dcterms:W3CDTF">2021-01-19T15:36:28Z</dcterms:created>
  <dcterms:modified xsi:type="dcterms:W3CDTF">2024-05-30T21:02:35Z</dcterms:modified>
</cp:coreProperties>
</file>